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9" r:id="rId3"/>
    <p:sldId id="270" r:id="rId4"/>
    <p:sldId id="271" r:id="rId5"/>
    <p:sldId id="262" r:id="rId6"/>
    <p:sldId id="272" r:id="rId7"/>
    <p:sldId id="261" r:id="rId8"/>
    <p:sldId id="264" r:id="rId9"/>
    <p:sldId id="263" r:id="rId10"/>
    <p:sldId id="267" r:id="rId11"/>
    <p:sldId id="27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50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309" autoAdjust="0"/>
    <p:restoredTop sz="94660"/>
  </p:normalViewPr>
  <p:slideViewPr>
    <p:cSldViewPr snapToGrid="0">
      <p:cViewPr>
        <p:scale>
          <a:sx n="66" d="100"/>
          <a:sy n="66" d="100"/>
        </p:scale>
        <p:origin x="-2592" y="-16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jpe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a:xfrm>
            <a:off x="10322559" y="6087011"/>
            <a:ext cx="1890479" cy="767687"/>
          </a:xfrm>
        </p:spPr>
        <p:txBody>
          <a:bodyPr/>
          <a:lstStyle>
            <a:lvl1pPr>
              <a:defRPr sz="1600"/>
            </a:lvl1pPr>
          </a:lstStyle>
          <a:p>
            <a:r>
              <a:rPr lang="en-CA" dirty="0"/>
              <a:t>Page </a:t>
            </a:r>
            <a:fld id="{113A994B-9E3F-4957-96E4-6905FE67964A}" type="slidenum">
              <a:rPr lang="en-CA" smtClean="0"/>
              <a:pPr/>
              <a:t>‹#›</a:t>
            </a:fld>
            <a:r>
              <a:rPr lang="en-CA" dirty="0"/>
              <a:t> of </a:t>
            </a:r>
          </a:p>
        </p:txBody>
      </p:sp>
    </p:spTree>
    <p:extLst>
      <p:ext uri="{BB962C8B-B14F-4D97-AF65-F5344CB8AC3E}">
        <p14:creationId xmlns:p14="http://schemas.microsoft.com/office/powerpoint/2010/main" val="1740909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2139893-70D8-4FC3-B5E8-DB859E849114}" type="datetimeFigureOut">
              <a:rPr lang="en-CA" smtClean="0"/>
              <a:t>18/02/20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2311789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37237249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13A994B-9E3F-4957-96E4-6905FE67964A}" type="slidenum">
              <a:rPr lang="en-CA" smtClean="0"/>
              <a:t>‹#›</a:t>
            </a:fld>
            <a:endParaRPr lang="en-CA"/>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0424287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40091417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4"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24999442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4"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34786824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15069313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2359425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a:xfrm>
            <a:off x="10352540" y="295729"/>
            <a:ext cx="838199" cy="767687"/>
          </a:xfrm>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2838264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2083902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139893-70D8-4FC3-B5E8-DB859E849114}" type="datetimeFigureOut">
              <a:rPr lang="en-CA" smtClean="0"/>
              <a:t>18/02/20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1674445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139893-70D8-4FC3-B5E8-DB859E849114}" type="datetimeFigureOut">
              <a:rPr lang="en-CA" smtClean="0"/>
              <a:t>18/02/20</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2606881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3"/>
          <p:cNvSpPr>
            <a:spLocks noGrp="1"/>
          </p:cNvSpPr>
          <p:nvPr>
            <p:ph type="ftr" sz="quarter" idx="11"/>
          </p:nvPr>
        </p:nvSpPr>
        <p:spPr/>
        <p:txBody>
          <a:bodyPr/>
          <a:lstStyle/>
          <a:p>
            <a:endParaRPr lang="en-CA"/>
          </a:p>
        </p:txBody>
      </p:sp>
      <p:sp>
        <p:nvSpPr>
          <p:cNvPr id="6" name="Slide Number Placeholder 4"/>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3778433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2"/>
          <p:cNvSpPr>
            <a:spLocks noGrp="1"/>
          </p:cNvSpPr>
          <p:nvPr>
            <p:ph type="ftr" sz="quarter" idx="11"/>
          </p:nvPr>
        </p:nvSpPr>
        <p:spPr/>
        <p:txBody>
          <a:bodyPr/>
          <a:lstStyle/>
          <a:p>
            <a:endParaRPr lang="en-CA"/>
          </a:p>
        </p:txBody>
      </p:sp>
      <p:sp>
        <p:nvSpPr>
          <p:cNvPr id="6" name="Slide Number Placeholder 3"/>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350194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22139893-70D8-4FC3-B5E8-DB859E849114}" type="datetimeFigureOut">
              <a:rPr lang="en-CA" smtClean="0"/>
              <a:t>18/02/20</a:t>
            </a:fld>
            <a:endParaRPr lang="en-CA"/>
          </a:p>
        </p:txBody>
      </p:sp>
      <p:sp>
        <p:nvSpPr>
          <p:cNvPr id="5" name="Footer Placeholder 5"/>
          <p:cNvSpPr>
            <a:spLocks noGrp="1"/>
          </p:cNvSpPr>
          <p:nvPr>
            <p:ph type="ftr" sz="quarter" idx="11"/>
          </p:nvPr>
        </p:nvSpPr>
        <p:spPr/>
        <p:txBody>
          <a:bodyPr/>
          <a:lstStyle/>
          <a:p>
            <a:endParaRPr lang="en-CA"/>
          </a:p>
        </p:txBody>
      </p:sp>
      <p:sp>
        <p:nvSpPr>
          <p:cNvPr id="6" name="Slide Number Placeholder 6"/>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4089402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2139893-70D8-4FC3-B5E8-DB859E849114}" type="datetimeFigureOut">
              <a:rPr lang="en-CA" smtClean="0"/>
              <a:t>18/02/20</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113A994B-9E3F-4957-96E4-6905FE67964A}" type="slidenum">
              <a:rPr lang="en-CA" smtClean="0"/>
              <a:t>‹#›</a:t>
            </a:fld>
            <a:endParaRPr lang="en-CA"/>
          </a:p>
        </p:txBody>
      </p:sp>
    </p:spTree>
    <p:extLst>
      <p:ext uri="{BB962C8B-B14F-4D97-AF65-F5344CB8AC3E}">
        <p14:creationId xmlns:p14="http://schemas.microsoft.com/office/powerpoint/2010/main" val="3484960379"/>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3.png"/><Relationship Id="rId21" Type="http://schemas.openxmlformats.org/officeDocument/2006/relationships/image" Target="../media/image4.png"/><Relationship Id="rId22" Type="http://schemas.openxmlformats.org/officeDocument/2006/relationships/image" Target="../media/image5.png"/><Relationship Id="rId23" Type="http://schemas.openxmlformats.org/officeDocument/2006/relationships/image" Target="../media/image6.jpe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2139893-70D8-4FC3-B5E8-DB859E849114}" type="datetimeFigureOut">
              <a:rPr lang="en-CA" smtClean="0"/>
              <a:t>18/02/20</a:t>
            </a:fld>
            <a:endParaRPr lang="en-CA"/>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CA"/>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13A994B-9E3F-4957-96E4-6905FE67964A}" type="slidenum">
              <a:rPr lang="en-CA" smtClean="0"/>
              <a:t>‹#›</a:t>
            </a:fld>
            <a:endParaRPr lang="en-CA"/>
          </a:p>
        </p:txBody>
      </p:sp>
      <p:pic>
        <p:nvPicPr>
          <p:cNvPr id="13" name="Picture 2" descr="C:\Users\Muhammad Bilal\Desktop\SOS Pakistan Logo.jpg">
            <a:extLst>
              <a:ext uri="{FF2B5EF4-FFF2-40B4-BE49-F238E27FC236}">
                <a16:creationId xmlns:a16="http://schemas.microsoft.com/office/drawing/2014/main" xmlns="" id="{E247DD1B-B4C6-4667-A309-62B3146105D3}"/>
              </a:ext>
            </a:extLst>
          </p:cNvPr>
          <p:cNvPicPr>
            <a:picLocks noChangeAspect="1" noChangeArrowheads="1"/>
          </p:cNvPicPr>
          <p:nvPr userDrawn="1"/>
        </p:nvPicPr>
        <p:blipFill>
          <a:blip r:embed="rId23" cstate="print"/>
          <a:srcRect/>
          <a:stretch>
            <a:fillRect/>
          </a:stretch>
        </p:blipFill>
        <p:spPr bwMode="auto">
          <a:xfrm>
            <a:off x="9499600" y="6068647"/>
            <a:ext cx="2692400" cy="789353"/>
          </a:xfrm>
          <a:prstGeom prst="rect">
            <a:avLst/>
          </a:prstGeom>
          <a:noFill/>
        </p:spPr>
      </p:pic>
    </p:spTree>
    <p:extLst>
      <p:ext uri="{BB962C8B-B14F-4D97-AF65-F5344CB8AC3E}">
        <p14:creationId xmlns:p14="http://schemas.microsoft.com/office/powerpoint/2010/main" val="1661982049"/>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jpeg"/><Relationship Id="rId3" Type="http://schemas.openxmlformats.org/officeDocument/2006/relationships/image" Target="../media/image6.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jpeg"/><Relationship Id="rId3" Type="http://schemas.openxmlformats.org/officeDocument/2006/relationships/image" Target="../media/image6.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0.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device&#10;&#10;Description automatically generated">
            <a:extLst>
              <a:ext uri="{FF2B5EF4-FFF2-40B4-BE49-F238E27FC236}">
                <a16:creationId xmlns:a16="http://schemas.microsoft.com/office/drawing/2014/main" xmlns="" id="{FC7608E4-DFDE-4814-B803-EAC3D83A48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96" y="-619760"/>
            <a:ext cx="12192000" cy="7801292"/>
          </a:xfrm>
          <a:prstGeom prst="rect">
            <a:avLst/>
          </a:prstGeom>
        </p:spPr>
      </p:pic>
      <p:sp>
        <p:nvSpPr>
          <p:cNvPr id="6" name="Rectangle 5">
            <a:extLst>
              <a:ext uri="{FF2B5EF4-FFF2-40B4-BE49-F238E27FC236}">
                <a16:creationId xmlns:a16="http://schemas.microsoft.com/office/drawing/2014/main" xmlns="" id="{43C1B6DA-6608-4157-A344-68C67C7A0ECD}"/>
              </a:ext>
            </a:extLst>
          </p:cNvPr>
          <p:cNvSpPr/>
          <p:nvPr/>
        </p:nvSpPr>
        <p:spPr>
          <a:xfrm>
            <a:off x="-13496" y="-619760"/>
            <a:ext cx="12192000" cy="7477760"/>
          </a:xfrm>
          <a:prstGeom prst="rect">
            <a:avLst/>
          </a:prstGeom>
          <a:solidFill>
            <a:schemeClr val="bg2">
              <a:alpha val="6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xmlns="" id="{08F44DD0-3E35-4D58-83D4-EB4BAB5F704D}"/>
              </a:ext>
            </a:extLst>
          </p:cNvPr>
          <p:cNvSpPr>
            <a:spLocks noGrp="1"/>
          </p:cNvSpPr>
          <p:nvPr>
            <p:ph type="ctrTitle"/>
          </p:nvPr>
        </p:nvSpPr>
        <p:spPr>
          <a:xfrm>
            <a:off x="1154954" y="1447800"/>
            <a:ext cx="10640806" cy="3329581"/>
          </a:xfrm>
        </p:spPr>
        <p:txBody>
          <a:bodyPr/>
          <a:lstStyle/>
          <a:p>
            <a:r>
              <a:rPr lang="en-US" sz="6600" dirty="0">
                <a:solidFill>
                  <a:srgbClr val="FFC000"/>
                </a:solidFill>
                <a:latin typeface="Century Gothic" panose="020B0502020202020204" pitchFamily="34" charset="0"/>
                <a:ea typeface="Adobe Fan Heiti Std B" panose="020B0700000000000000" pitchFamily="34" charset="-128"/>
                <a:cs typeface="Calibri" panose="020F0502020204030204" pitchFamily="34" charset="0"/>
              </a:rPr>
              <a:t>SOS Child Home, Multan</a:t>
            </a:r>
            <a:endParaRPr lang="en-CA" sz="6600" dirty="0">
              <a:solidFill>
                <a:srgbClr val="FFC000"/>
              </a:solidFill>
              <a:latin typeface="Century Gothic" panose="020B0502020202020204" pitchFamily="34" charset="0"/>
              <a:ea typeface="Adobe Fan Heiti Std B" panose="020B0700000000000000" pitchFamily="34" charset="-128"/>
              <a:cs typeface="Calibri" panose="020F0502020204030204" pitchFamily="34" charset="0"/>
            </a:endParaRPr>
          </a:p>
        </p:txBody>
      </p:sp>
      <p:sp>
        <p:nvSpPr>
          <p:cNvPr id="3" name="Subtitle 2">
            <a:extLst>
              <a:ext uri="{FF2B5EF4-FFF2-40B4-BE49-F238E27FC236}">
                <a16:creationId xmlns:a16="http://schemas.microsoft.com/office/drawing/2014/main" xmlns="" id="{FD1E8E6F-3450-45F3-9B1E-EE247046287D}"/>
              </a:ext>
            </a:extLst>
          </p:cNvPr>
          <p:cNvSpPr>
            <a:spLocks noGrp="1"/>
          </p:cNvSpPr>
          <p:nvPr>
            <p:ph type="subTitle" idx="1"/>
          </p:nvPr>
        </p:nvSpPr>
        <p:spPr>
          <a:xfrm>
            <a:off x="1154955" y="4777380"/>
            <a:ext cx="9783978" cy="861420"/>
          </a:xfrm>
        </p:spPr>
        <p:txBody>
          <a:bodyPr>
            <a:noAutofit/>
          </a:bodyPr>
          <a:lstStyle/>
          <a:p>
            <a:r>
              <a:rPr lang="en-US" sz="2800" dirty="0">
                <a:solidFill>
                  <a:schemeClr val="tx1"/>
                </a:solidFill>
              </a:rPr>
              <a:t>By: SOS Children’s Village of Multan, Pakistan</a:t>
            </a:r>
            <a:endParaRPr lang="en-CA" sz="2800" dirty="0">
              <a:solidFill>
                <a:schemeClr val="tx1"/>
              </a:solidFill>
            </a:endParaRPr>
          </a:p>
        </p:txBody>
      </p:sp>
      <p:pic>
        <p:nvPicPr>
          <p:cNvPr id="9" name="Picture 2" descr="C:\Users\Muhammad Bilal\Desktop\SOS Pakistan Logo.jpg">
            <a:extLst>
              <a:ext uri="{FF2B5EF4-FFF2-40B4-BE49-F238E27FC236}">
                <a16:creationId xmlns:a16="http://schemas.microsoft.com/office/drawing/2014/main" xmlns="" id="{504D42AB-9107-4F67-82A4-7FDA8B5B5ECB}"/>
              </a:ext>
            </a:extLst>
          </p:cNvPr>
          <p:cNvPicPr>
            <a:picLocks noChangeAspect="1" noChangeArrowheads="1"/>
          </p:cNvPicPr>
          <p:nvPr/>
        </p:nvPicPr>
        <p:blipFill>
          <a:blip r:embed="rId3" cstate="print"/>
          <a:srcRect/>
          <a:stretch>
            <a:fillRect/>
          </a:stretch>
        </p:blipFill>
        <p:spPr bwMode="auto">
          <a:xfrm>
            <a:off x="1154953" y="788490"/>
            <a:ext cx="2938213" cy="861420"/>
          </a:xfrm>
          <a:prstGeom prst="rect">
            <a:avLst/>
          </a:prstGeom>
          <a:noFill/>
          <a:effectLst>
            <a:softEdge rad="101600"/>
          </a:effectLst>
        </p:spPr>
      </p:pic>
    </p:spTree>
    <p:extLst>
      <p:ext uri="{BB962C8B-B14F-4D97-AF65-F5344CB8AC3E}">
        <p14:creationId xmlns:p14="http://schemas.microsoft.com/office/powerpoint/2010/main" val="28418469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Muhammad Bilal\Desktop\Resetta Immage.png"/>
          <p:cNvPicPr>
            <a:picLocks noChangeAspect="1" noChangeArrowheads="1"/>
          </p:cNvPicPr>
          <p:nvPr/>
        </p:nvPicPr>
        <p:blipFill>
          <a:blip r:embed="rId2"/>
          <a:srcRect/>
          <a:stretch>
            <a:fillRect/>
          </a:stretch>
        </p:blipFill>
        <p:spPr bwMode="auto">
          <a:xfrm>
            <a:off x="0" y="0"/>
            <a:ext cx="12192000" cy="6858000"/>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device&#10;&#10;Description automatically generated">
            <a:extLst>
              <a:ext uri="{FF2B5EF4-FFF2-40B4-BE49-F238E27FC236}">
                <a16:creationId xmlns:a16="http://schemas.microsoft.com/office/drawing/2014/main" xmlns="" id="{FC7608E4-DFDE-4814-B803-EAC3D83A48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96" y="-619760"/>
            <a:ext cx="12192000" cy="7801292"/>
          </a:xfrm>
          <a:prstGeom prst="rect">
            <a:avLst/>
          </a:prstGeom>
        </p:spPr>
      </p:pic>
      <p:sp>
        <p:nvSpPr>
          <p:cNvPr id="6" name="Rectangle 5">
            <a:extLst>
              <a:ext uri="{FF2B5EF4-FFF2-40B4-BE49-F238E27FC236}">
                <a16:creationId xmlns:a16="http://schemas.microsoft.com/office/drawing/2014/main" xmlns="" id="{43C1B6DA-6608-4157-A344-68C67C7A0ECD}"/>
              </a:ext>
            </a:extLst>
          </p:cNvPr>
          <p:cNvSpPr/>
          <p:nvPr/>
        </p:nvSpPr>
        <p:spPr>
          <a:xfrm>
            <a:off x="-13496" y="-619760"/>
            <a:ext cx="12192000" cy="7477760"/>
          </a:xfrm>
          <a:prstGeom prst="rect">
            <a:avLst/>
          </a:prstGeom>
          <a:solidFill>
            <a:schemeClr val="bg2">
              <a:alpha val="6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xmlns="" id="{08F44DD0-3E35-4D58-83D4-EB4BAB5F704D}"/>
              </a:ext>
            </a:extLst>
          </p:cNvPr>
          <p:cNvSpPr>
            <a:spLocks noGrp="1"/>
          </p:cNvSpPr>
          <p:nvPr>
            <p:ph type="ctrTitle"/>
          </p:nvPr>
        </p:nvSpPr>
        <p:spPr>
          <a:xfrm>
            <a:off x="1154954" y="1447800"/>
            <a:ext cx="10640806" cy="3329581"/>
          </a:xfrm>
        </p:spPr>
        <p:txBody>
          <a:bodyPr/>
          <a:lstStyle/>
          <a:p>
            <a:r>
              <a:rPr lang="en-US" sz="6600" dirty="0">
                <a:solidFill>
                  <a:srgbClr val="FFC000"/>
                </a:solidFill>
                <a:latin typeface="Century Gothic" panose="020B0502020202020204" pitchFamily="34" charset="0"/>
                <a:ea typeface="Adobe Fan Heiti Std B" panose="020B0700000000000000" pitchFamily="34" charset="-128"/>
                <a:cs typeface="Calibri" panose="020F0502020204030204" pitchFamily="34" charset="0"/>
              </a:rPr>
              <a:t>For more information</a:t>
            </a:r>
            <a:endParaRPr lang="en-CA" sz="6600" dirty="0">
              <a:solidFill>
                <a:srgbClr val="FFC000"/>
              </a:solidFill>
              <a:latin typeface="Century Gothic" panose="020B0502020202020204" pitchFamily="34" charset="0"/>
              <a:ea typeface="Adobe Fan Heiti Std B" panose="020B0700000000000000" pitchFamily="34" charset="-128"/>
              <a:cs typeface="Calibri" panose="020F0502020204030204" pitchFamily="34" charset="0"/>
            </a:endParaRPr>
          </a:p>
        </p:txBody>
      </p:sp>
      <p:sp>
        <p:nvSpPr>
          <p:cNvPr id="3" name="Subtitle 2">
            <a:extLst>
              <a:ext uri="{FF2B5EF4-FFF2-40B4-BE49-F238E27FC236}">
                <a16:creationId xmlns:a16="http://schemas.microsoft.com/office/drawing/2014/main" xmlns="" id="{FD1E8E6F-3450-45F3-9B1E-EE247046287D}"/>
              </a:ext>
            </a:extLst>
          </p:cNvPr>
          <p:cNvSpPr>
            <a:spLocks noGrp="1"/>
          </p:cNvSpPr>
          <p:nvPr>
            <p:ph type="subTitle" idx="1"/>
          </p:nvPr>
        </p:nvSpPr>
        <p:spPr>
          <a:xfrm>
            <a:off x="1154955" y="4777380"/>
            <a:ext cx="9783978" cy="861420"/>
          </a:xfrm>
        </p:spPr>
        <p:txBody>
          <a:bodyPr>
            <a:noAutofit/>
          </a:bodyPr>
          <a:lstStyle/>
          <a:p>
            <a:r>
              <a:rPr lang="en-US" sz="2800" dirty="0">
                <a:solidFill>
                  <a:schemeClr val="tx1"/>
                </a:solidFill>
              </a:rPr>
              <a:t>Contact SOS Children’s Village, Multan</a:t>
            </a:r>
          </a:p>
          <a:p>
            <a:r>
              <a:rPr lang="en-US" sz="2800" dirty="0">
                <a:solidFill>
                  <a:schemeClr val="tx1"/>
                </a:solidFill>
              </a:rPr>
              <a:t>At +92 61 6514144</a:t>
            </a:r>
            <a:endParaRPr lang="en-CA" sz="2800" dirty="0">
              <a:solidFill>
                <a:schemeClr val="tx1"/>
              </a:solidFill>
            </a:endParaRPr>
          </a:p>
        </p:txBody>
      </p:sp>
      <p:pic>
        <p:nvPicPr>
          <p:cNvPr id="9" name="Picture 2" descr="C:\Users\Muhammad Bilal\Desktop\SOS Pakistan Logo.jpg">
            <a:extLst>
              <a:ext uri="{FF2B5EF4-FFF2-40B4-BE49-F238E27FC236}">
                <a16:creationId xmlns:a16="http://schemas.microsoft.com/office/drawing/2014/main" xmlns="" id="{504D42AB-9107-4F67-82A4-7FDA8B5B5ECB}"/>
              </a:ext>
            </a:extLst>
          </p:cNvPr>
          <p:cNvPicPr>
            <a:picLocks noChangeAspect="1" noChangeArrowheads="1"/>
          </p:cNvPicPr>
          <p:nvPr/>
        </p:nvPicPr>
        <p:blipFill>
          <a:blip r:embed="rId3" cstate="print"/>
          <a:srcRect/>
          <a:stretch>
            <a:fillRect/>
          </a:stretch>
        </p:blipFill>
        <p:spPr bwMode="auto">
          <a:xfrm>
            <a:off x="1154953" y="788490"/>
            <a:ext cx="2938213" cy="861420"/>
          </a:xfrm>
          <a:prstGeom prst="rect">
            <a:avLst/>
          </a:prstGeom>
          <a:noFill/>
          <a:effectLst>
            <a:softEdge rad="101600"/>
          </a:effectLst>
        </p:spPr>
      </p:pic>
    </p:spTree>
    <p:extLst>
      <p:ext uri="{BB962C8B-B14F-4D97-AF65-F5344CB8AC3E}">
        <p14:creationId xmlns:p14="http://schemas.microsoft.com/office/powerpoint/2010/main" val="1286518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Pictures\Pictures 1\Photographs by Ismail\Image 1-1 (159).JPG">
            <a:extLst>
              <a:ext uri="{FF2B5EF4-FFF2-40B4-BE49-F238E27FC236}">
                <a16:creationId xmlns:a16="http://schemas.microsoft.com/office/drawing/2014/main" xmlns="" id="{7C37A787-62DB-4D81-B737-E7DBCF6A7450}"/>
              </a:ext>
            </a:extLst>
          </p:cNvPr>
          <p:cNvPicPr>
            <a:picLocks noChangeAspect="1" noChangeArrowheads="1"/>
          </p:cNvPicPr>
          <p:nvPr/>
        </p:nvPicPr>
        <p:blipFill rotWithShape="1">
          <a:blip r:embed="rId2" cstate="print"/>
          <a:srcRect l="-30916" r="30916"/>
          <a:stretch/>
        </p:blipFill>
        <p:spPr bwMode="auto">
          <a:xfrm>
            <a:off x="2937622" y="538480"/>
            <a:ext cx="9404722" cy="6319520"/>
          </a:xfrm>
          <a:prstGeom prst="rect">
            <a:avLst/>
          </a:prstGeom>
          <a:ln w="38100" cap="sq">
            <a:solidFill>
              <a:srgbClr val="000000"/>
            </a:solidFill>
            <a:prstDash val="solid"/>
            <a:miter lim="800000"/>
          </a:ln>
          <a:effectLst>
            <a:outerShdw blurRad="50800" dist="38100" dir="2700000" algn="tl" rotWithShape="0">
              <a:srgbClr val="000000">
                <a:alpha val="43000"/>
              </a:srgbClr>
            </a:outerShdw>
            <a:softEdge rad="660400"/>
          </a:effectLst>
        </p:spPr>
      </p:pic>
      <p:sp>
        <p:nvSpPr>
          <p:cNvPr id="2" name="Title 1">
            <a:extLst>
              <a:ext uri="{FF2B5EF4-FFF2-40B4-BE49-F238E27FC236}">
                <a16:creationId xmlns:a16="http://schemas.microsoft.com/office/drawing/2014/main" xmlns="" id="{7D581488-EA69-457F-B84A-58AD5C936405}"/>
              </a:ext>
            </a:extLst>
          </p:cNvPr>
          <p:cNvSpPr>
            <a:spLocks noGrp="1"/>
          </p:cNvSpPr>
          <p:nvPr>
            <p:ph type="title"/>
          </p:nvPr>
        </p:nvSpPr>
        <p:spPr/>
        <p:txBody>
          <a:bodyPr/>
          <a:lstStyle/>
          <a:p>
            <a:r>
              <a:rPr lang="en-US" dirty="0">
                <a:solidFill>
                  <a:srgbClr val="FFC000"/>
                </a:solidFill>
              </a:rPr>
              <a:t>Current Projects of </a:t>
            </a:r>
            <a:br>
              <a:rPr lang="en-US" dirty="0">
                <a:solidFill>
                  <a:srgbClr val="FFC000"/>
                </a:solidFill>
              </a:rPr>
            </a:br>
            <a:r>
              <a:rPr lang="en-US" dirty="0">
                <a:solidFill>
                  <a:srgbClr val="FFC000"/>
                </a:solidFill>
              </a:rPr>
              <a:t>SOS Children’s Village Multan</a:t>
            </a:r>
            <a:endParaRPr lang="en-CA" dirty="0">
              <a:solidFill>
                <a:srgbClr val="FFC000"/>
              </a:solidFill>
            </a:endParaRPr>
          </a:p>
        </p:txBody>
      </p:sp>
      <p:sp>
        <p:nvSpPr>
          <p:cNvPr id="3" name="Content Placeholder 2">
            <a:extLst>
              <a:ext uri="{FF2B5EF4-FFF2-40B4-BE49-F238E27FC236}">
                <a16:creationId xmlns:a16="http://schemas.microsoft.com/office/drawing/2014/main" xmlns="" id="{1FB815CB-8EF4-42F9-AF77-7196733FF481}"/>
              </a:ext>
            </a:extLst>
          </p:cNvPr>
          <p:cNvSpPr>
            <a:spLocks noGrp="1"/>
          </p:cNvSpPr>
          <p:nvPr>
            <p:ph idx="1"/>
          </p:nvPr>
        </p:nvSpPr>
        <p:spPr>
          <a:xfrm>
            <a:off x="646110" y="2118482"/>
            <a:ext cx="5185729" cy="4404238"/>
          </a:xfrm>
        </p:spPr>
        <p:txBody>
          <a:bodyPr>
            <a:normAutofit fontScale="85000" lnSpcReduction="20000"/>
          </a:bodyPr>
          <a:lstStyle/>
          <a:p>
            <a:r>
              <a:rPr lang="en-US" dirty="0"/>
              <a:t>SOS Children’s Village, Multan</a:t>
            </a:r>
          </a:p>
          <a:p>
            <a:pPr lvl="1"/>
            <a:r>
              <a:rPr lang="en-US" dirty="0"/>
              <a:t>A Home to 200 orphans, destitute and abandoned children</a:t>
            </a:r>
          </a:p>
          <a:p>
            <a:pPr lvl="1"/>
            <a:endParaRPr lang="en-US" dirty="0"/>
          </a:p>
          <a:p>
            <a:pPr>
              <a:lnSpc>
                <a:spcPct val="120000"/>
              </a:lnSpc>
            </a:pPr>
            <a:r>
              <a:rPr lang="en-US" dirty="0"/>
              <a:t>SOS Hermann </a:t>
            </a:r>
            <a:r>
              <a:rPr lang="en-US" dirty="0" err="1"/>
              <a:t>Gmeiner</a:t>
            </a:r>
            <a:r>
              <a:rPr lang="en-US" dirty="0"/>
              <a:t> Higher Secondary School, Multan</a:t>
            </a:r>
          </a:p>
          <a:p>
            <a:pPr lvl="1"/>
            <a:r>
              <a:rPr lang="en-US" dirty="0"/>
              <a:t>Educating 1250+ under privileged children</a:t>
            </a:r>
          </a:p>
          <a:p>
            <a:pPr lvl="1"/>
            <a:endParaRPr lang="en-US" dirty="0"/>
          </a:p>
          <a:p>
            <a:r>
              <a:rPr lang="en-US" dirty="0"/>
              <a:t>SOS Multan Institute of Technology</a:t>
            </a:r>
          </a:p>
          <a:p>
            <a:pPr lvl="1"/>
            <a:r>
              <a:rPr lang="en-US" dirty="0"/>
              <a:t>Empowering 1500 youth for employment</a:t>
            </a:r>
          </a:p>
          <a:p>
            <a:pPr lvl="1"/>
            <a:endParaRPr lang="en-US" dirty="0"/>
          </a:p>
          <a:p>
            <a:r>
              <a:rPr lang="en-US" dirty="0"/>
              <a:t>SOS Multan Stitching Home</a:t>
            </a:r>
          </a:p>
          <a:p>
            <a:pPr lvl="1"/>
            <a:r>
              <a:rPr lang="en-US" dirty="0"/>
              <a:t>Empowering  50+ women towards financial sustainability </a:t>
            </a:r>
          </a:p>
          <a:p>
            <a:pPr lvl="1"/>
            <a:endParaRPr lang="en-US" dirty="0"/>
          </a:p>
          <a:p>
            <a:endParaRPr lang="en-CA" dirty="0"/>
          </a:p>
        </p:txBody>
      </p:sp>
    </p:spTree>
    <p:extLst>
      <p:ext uri="{BB962C8B-B14F-4D97-AF65-F5344CB8AC3E}">
        <p14:creationId xmlns:p14="http://schemas.microsoft.com/office/powerpoint/2010/main" val="1892717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ABD284B-80F0-4C0B-AE07-C87462E30606}"/>
              </a:ext>
            </a:extLst>
          </p:cNvPr>
          <p:cNvSpPr>
            <a:spLocks noGrp="1"/>
          </p:cNvSpPr>
          <p:nvPr>
            <p:ph type="title"/>
          </p:nvPr>
        </p:nvSpPr>
        <p:spPr/>
        <p:txBody>
          <a:bodyPr/>
          <a:lstStyle/>
          <a:p>
            <a:r>
              <a:rPr lang="en-US" dirty="0">
                <a:solidFill>
                  <a:srgbClr val="FFC000"/>
                </a:solidFill>
              </a:rPr>
              <a:t>SOS Child Home</a:t>
            </a:r>
            <a:br>
              <a:rPr lang="en-US" dirty="0">
                <a:solidFill>
                  <a:srgbClr val="FFC000"/>
                </a:solidFill>
              </a:rPr>
            </a:br>
            <a:r>
              <a:rPr lang="en-US" sz="2800" dirty="0">
                <a:solidFill>
                  <a:srgbClr val="FFC000"/>
                </a:solidFill>
              </a:rPr>
              <a:t>A new endeavor of SOS Children’s Village of Multan</a:t>
            </a:r>
            <a:endParaRPr lang="en-CA" sz="2800" dirty="0">
              <a:solidFill>
                <a:srgbClr val="FFC000"/>
              </a:solidFill>
            </a:endParaRPr>
          </a:p>
        </p:txBody>
      </p:sp>
      <p:sp>
        <p:nvSpPr>
          <p:cNvPr id="3" name="Content Placeholder 2">
            <a:extLst>
              <a:ext uri="{FF2B5EF4-FFF2-40B4-BE49-F238E27FC236}">
                <a16:creationId xmlns:a16="http://schemas.microsoft.com/office/drawing/2014/main" xmlns="" id="{8DB0F685-0571-40A8-90D1-854393EB8F0C}"/>
              </a:ext>
            </a:extLst>
          </p:cNvPr>
          <p:cNvSpPr>
            <a:spLocks noGrp="1"/>
          </p:cNvSpPr>
          <p:nvPr>
            <p:ph idx="1"/>
          </p:nvPr>
        </p:nvSpPr>
        <p:spPr/>
        <p:txBody>
          <a:bodyPr>
            <a:normAutofit/>
          </a:bodyPr>
          <a:lstStyle/>
          <a:p>
            <a:pPr marL="0" indent="0">
              <a:buNone/>
            </a:pPr>
            <a:r>
              <a:rPr lang="en-US" sz="2800" dirty="0"/>
              <a:t>2019 will mark the year of a new major endeavor of the SOS Multan family, as we intend to extend our outreach to more and more deserving children of the Southern Belt of Punjab. </a:t>
            </a:r>
          </a:p>
          <a:p>
            <a:pPr marL="0" indent="0">
              <a:buNone/>
            </a:pPr>
            <a:r>
              <a:rPr lang="en-CA" sz="2800" dirty="0"/>
              <a:t>SOS Child Home, Multan will provide a newfound vision of pastoral care for susceptible and vulnerable children of destitute single women.</a:t>
            </a:r>
          </a:p>
        </p:txBody>
      </p:sp>
    </p:spTree>
    <p:extLst>
      <p:ext uri="{BB962C8B-B14F-4D97-AF65-F5344CB8AC3E}">
        <p14:creationId xmlns:p14="http://schemas.microsoft.com/office/powerpoint/2010/main" val="356761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ABD284B-80F0-4C0B-AE07-C87462E30606}"/>
              </a:ext>
            </a:extLst>
          </p:cNvPr>
          <p:cNvSpPr>
            <a:spLocks noGrp="1"/>
          </p:cNvSpPr>
          <p:nvPr>
            <p:ph type="title"/>
          </p:nvPr>
        </p:nvSpPr>
        <p:spPr/>
        <p:txBody>
          <a:bodyPr/>
          <a:lstStyle/>
          <a:p>
            <a:r>
              <a:rPr lang="en-US" dirty="0">
                <a:solidFill>
                  <a:srgbClr val="FFC000"/>
                </a:solidFill>
              </a:rPr>
              <a:t>Why SOS Child Home?</a:t>
            </a:r>
            <a:br>
              <a:rPr lang="en-US" dirty="0">
                <a:solidFill>
                  <a:srgbClr val="FFC000"/>
                </a:solidFill>
              </a:rPr>
            </a:br>
            <a:r>
              <a:rPr lang="en-US" sz="2800" dirty="0">
                <a:solidFill>
                  <a:srgbClr val="FFC000"/>
                </a:solidFill>
              </a:rPr>
              <a:t>A new endeavor of SOS Children’s Village of Multan</a:t>
            </a:r>
            <a:endParaRPr lang="en-CA" sz="2800" dirty="0">
              <a:solidFill>
                <a:srgbClr val="FFC000"/>
              </a:solidFill>
            </a:endParaRPr>
          </a:p>
        </p:txBody>
      </p:sp>
      <p:sp>
        <p:nvSpPr>
          <p:cNvPr id="3" name="Content Placeholder 2">
            <a:extLst>
              <a:ext uri="{FF2B5EF4-FFF2-40B4-BE49-F238E27FC236}">
                <a16:creationId xmlns:a16="http://schemas.microsoft.com/office/drawing/2014/main" xmlns="" id="{8DB0F685-0571-40A8-90D1-854393EB8F0C}"/>
              </a:ext>
            </a:extLst>
          </p:cNvPr>
          <p:cNvSpPr>
            <a:spLocks noGrp="1"/>
          </p:cNvSpPr>
          <p:nvPr>
            <p:ph idx="1"/>
          </p:nvPr>
        </p:nvSpPr>
        <p:spPr>
          <a:xfrm>
            <a:off x="914400" y="2052918"/>
            <a:ext cx="10344150" cy="4581562"/>
          </a:xfrm>
        </p:spPr>
        <p:txBody>
          <a:bodyPr>
            <a:normAutofit fontScale="77500" lnSpcReduction="20000"/>
          </a:bodyPr>
          <a:lstStyle/>
          <a:p>
            <a:r>
              <a:rPr lang="en-US" sz="2800" dirty="0"/>
              <a:t>When a woman is left destitute, widowed, abandoned and helpless in society, her children become most susceptible to victimization </a:t>
            </a:r>
          </a:p>
          <a:p>
            <a:r>
              <a:rPr lang="en-US" sz="2800" dirty="0"/>
              <a:t>The socio-economic lower strata of women in Pakistan face many issues for financial sustenance due to being uneducated and suppressed</a:t>
            </a:r>
          </a:p>
          <a:p>
            <a:r>
              <a:rPr lang="en-US" sz="2800" dirty="0"/>
              <a:t>In the instance a woman becomes widow or single, she often finds no respite to develop a chain of sustenance for herself or her children</a:t>
            </a:r>
          </a:p>
          <a:p>
            <a:r>
              <a:rPr lang="en-US" sz="2800" dirty="0"/>
              <a:t>This creates insecurities such as homelessness, lack of education and health catastrophes and leaves the children susceptible to crime, violence and abuse</a:t>
            </a:r>
          </a:p>
          <a:p>
            <a:r>
              <a:rPr lang="en-US" sz="2800" dirty="0"/>
              <a:t>Lack of any existing policies in protecting the rights of such vulnerable children leaves them in great peril and their participation as youth in society becomes turbulent creating an unstable environment country wide.</a:t>
            </a:r>
          </a:p>
        </p:txBody>
      </p:sp>
    </p:spTree>
    <p:extLst>
      <p:ext uri="{BB962C8B-B14F-4D97-AF65-F5344CB8AC3E}">
        <p14:creationId xmlns:p14="http://schemas.microsoft.com/office/powerpoint/2010/main" val="24367409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A9C52DA6-E809-46A9-BFD9-6EF8427B7804}"/>
              </a:ext>
            </a:extLst>
          </p:cNvPr>
          <p:cNvPicPr>
            <a:picLocks noChangeAspect="1"/>
          </p:cNvPicPr>
          <p:nvPr/>
        </p:nvPicPr>
        <p:blipFill>
          <a:blip r:embed="rId2"/>
          <a:stretch>
            <a:fillRect/>
          </a:stretch>
        </p:blipFill>
        <p:spPr>
          <a:xfrm>
            <a:off x="2705204" y="292356"/>
            <a:ext cx="9321592" cy="5816088"/>
          </a:xfrm>
          <a:prstGeom prst="rect">
            <a:avLst/>
          </a:prstGeom>
          <a:effectLst>
            <a:softEdge rad="723900"/>
          </a:effectLst>
        </p:spPr>
      </p:pic>
      <p:sp>
        <p:nvSpPr>
          <p:cNvPr id="5" name="Rectangle 4">
            <a:extLst>
              <a:ext uri="{FF2B5EF4-FFF2-40B4-BE49-F238E27FC236}">
                <a16:creationId xmlns:a16="http://schemas.microsoft.com/office/drawing/2014/main" xmlns="" id="{23B5DAC5-4A31-4153-95A8-0B1893D25B04}"/>
              </a:ext>
            </a:extLst>
          </p:cNvPr>
          <p:cNvSpPr/>
          <p:nvPr/>
        </p:nvSpPr>
        <p:spPr>
          <a:xfrm>
            <a:off x="680720" y="1981200"/>
            <a:ext cx="6441440" cy="4389120"/>
          </a:xfrm>
          <a:prstGeom prst="rect">
            <a:avLst/>
          </a:prstGeom>
          <a:solidFill>
            <a:srgbClr val="1F5056">
              <a:alpha val="64000"/>
            </a:srgbClr>
          </a:solidFill>
          <a:effectLst>
            <a:softEdge rad="406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xmlns="" id="{87375D5E-AD7F-4CD0-A9B8-AB97C46EC45E}"/>
              </a:ext>
            </a:extLst>
          </p:cNvPr>
          <p:cNvSpPr>
            <a:spLocks noGrp="1"/>
          </p:cNvSpPr>
          <p:nvPr>
            <p:ph type="title"/>
          </p:nvPr>
        </p:nvSpPr>
        <p:spPr>
          <a:xfrm>
            <a:off x="464074" y="838200"/>
            <a:ext cx="8825659" cy="1981200"/>
          </a:xfrm>
        </p:spPr>
        <p:txBody>
          <a:bodyPr/>
          <a:lstStyle/>
          <a:p>
            <a:r>
              <a:rPr lang="en-US" dirty="0">
                <a:solidFill>
                  <a:srgbClr val="FFC000"/>
                </a:solidFill>
              </a:rPr>
              <a:t>What is SOS Child Home?</a:t>
            </a:r>
            <a:endParaRPr lang="en-CA" dirty="0">
              <a:solidFill>
                <a:srgbClr val="FFC000"/>
              </a:solidFill>
            </a:endParaRPr>
          </a:p>
        </p:txBody>
      </p:sp>
      <p:sp>
        <p:nvSpPr>
          <p:cNvPr id="3" name="Text Placeholder 2">
            <a:extLst>
              <a:ext uri="{FF2B5EF4-FFF2-40B4-BE49-F238E27FC236}">
                <a16:creationId xmlns:a16="http://schemas.microsoft.com/office/drawing/2014/main" xmlns="" id="{66DC3BB9-6D35-4078-AC5D-F0E860D3C2BE}"/>
              </a:ext>
            </a:extLst>
          </p:cNvPr>
          <p:cNvSpPr>
            <a:spLocks noGrp="1"/>
          </p:cNvSpPr>
          <p:nvPr>
            <p:ph type="body" sz="half" idx="2"/>
          </p:nvPr>
        </p:nvSpPr>
        <p:spPr>
          <a:xfrm>
            <a:off x="943709" y="2994660"/>
            <a:ext cx="5753846" cy="2362200"/>
          </a:xfrm>
        </p:spPr>
        <p:txBody>
          <a:bodyPr>
            <a:noAutofit/>
          </a:bodyPr>
          <a:lstStyle/>
          <a:p>
            <a:r>
              <a:rPr lang="en-CA" sz="3200" dirty="0"/>
              <a:t>SOS Child Home aims to provide pastoral care for susceptible and vulnerable children of destitute single women who will reside in a  purpose-built residential campus promising them livelihood and education.</a:t>
            </a:r>
          </a:p>
          <a:p>
            <a:endParaRPr lang="en-CA" sz="3200" dirty="0"/>
          </a:p>
        </p:txBody>
      </p:sp>
    </p:spTree>
    <p:extLst>
      <p:ext uri="{BB962C8B-B14F-4D97-AF65-F5344CB8AC3E}">
        <p14:creationId xmlns:p14="http://schemas.microsoft.com/office/powerpoint/2010/main" val="32181208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ABD284B-80F0-4C0B-AE07-C87462E30606}"/>
              </a:ext>
            </a:extLst>
          </p:cNvPr>
          <p:cNvSpPr>
            <a:spLocks noGrp="1"/>
          </p:cNvSpPr>
          <p:nvPr>
            <p:ph type="title"/>
          </p:nvPr>
        </p:nvSpPr>
        <p:spPr/>
        <p:txBody>
          <a:bodyPr/>
          <a:lstStyle/>
          <a:p>
            <a:r>
              <a:rPr lang="en-US" dirty="0">
                <a:solidFill>
                  <a:srgbClr val="FFC000"/>
                </a:solidFill>
              </a:rPr>
              <a:t>SOS Child Home</a:t>
            </a:r>
            <a:br>
              <a:rPr lang="en-US" dirty="0">
                <a:solidFill>
                  <a:srgbClr val="FFC000"/>
                </a:solidFill>
              </a:rPr>
            </a:br>
            <a:r>
              <a:rPr lang="en-US" sz="2800" dirty="0">
                <a:solidFill>
                  <a:srgbClr val="FFC000"/>
                </a:solidFill>
              </a:rPr>
              <a:t>A new endeavor of SOS Children’s Village of Multan</a:t>
            </a:r>
            <a:endParaRPr lang="en-CA" sz="2800" dirty="0">
              <a:solidFill>
                <a:srgbClr val="FFC000"/>
              </a:solidFill>
            </a:endParaRPr>
          </a:p>
        </p:txBody>
      </p:sp>
      <p:sp>
        <p:nvSpPr>
          <p:cNvPr id="3" name="Content Placeholder 2">
            <a:extLst>
              <a:ext uri="{FF2B5EF4-FFF2-40B4-BE49-F238E27FC236}">
                <a16:creationId xmlns:a16="http://schemas.microsoft.com/office/drawing/2014/main" xmlns="" id="{8DB0F685-0571-40A8-90D1-854393EB8F0C}"/>
              </a:ext>
            </a:extLst>
          </p:cNvPr>
          <p:cNvSpPr>
            <a:spLocks noGrp="1"/>
          </p:cNvSpPr>
          <p:nvPr>
            <p:ph idx="1"/>
          </p:nvPr>
        </p:nvSpPr>
        <p:spPr>
          <a:xfrm>
            <a:off x="646111" y="2052918"/>
            <a:ext cx="10407969" cy="4352364"/>
          </a:xfrm>
        </p:spPr>
        <p:txBody>
          <a:bodyPr>
            <a:normAutofit/>
          </a:bodyPr>
          <a:lstStyle/>
          <a:p>
            <a:r>
              <a:rPr lang="en-CA" sz="2400" dirty="0"/>
              <a:t>The SOS Child home will welcome the children whose mothers are unable to provide them with basic rights of childhood.</a:t>
            </a:r>
          </a:p>
          <a:p>
            <a:r>
              <a:rPr lang="en-CA" sz="2400" dirty="0"/>
              <a:t>It will provide education, healthcare and pastoral care by taking these children under its wings from early years up till school leaving diploma.</a:t>
            </a:r>
          </a:p>
          <a:p>
            <a:r>
              <a:rPr lang="en-CA" sz="2400" dirty="0"/>
              <a:t>This facility will also go hand in hand in motivating single women to find the stimulus to become financially empowered.  </a:t>
            </a:r>
          </a:p>
          <a:p>
            <a:r>
              <a:rPr lang="en-CA" sz="2400" dirty="0"/>
              <a:t>As a start, we aim to offer this new project to 100 vulnerable children while ensuring that their expenses are met through private and corporate financial donations.</a:t>
            </a:r>
          </a:p>
        </p:txBody>
      </p:sp>
    </p:spTree>
    <p:extLst>
      <p:ext uri="{BB962C8B-B14F-4D97-AF65-F5344CB8AC3E}">
        <p14:creationId xmlns:p14="http://schemas.microsoft.com/office/powerpoint/2010/main" val="3783745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BC8CA50-3CEA-43B9-A2B3-A0E52B6BD1C6}"/>
              </a:ext>
            </a:extLst>
          </p:cNvPr>
          <p:cNvSpPr>
            <a:spLocks noGrp="1"/>
          </p:cNvSpPr>
          <p:nvPr>
            <p:ph type="title"/>
          </p:nvPr>
        </p:nvSpPr>
        <p:spPr/>
        <p:txBody>
          <a:bodyPr/>
          <a:lstStyle/>
          <a:p>
            <a:endParaRPr lang="en-CA"/>
          </a:p>
        </p:txBody>
      </p:sp>
      <p:pic>
        <p:nvPicPr>
          <p:cNvPr id="6" name="Picture Placeholder 5" descr="A large brick building with grass in front of a house&#10;&#10;Description automatically generated">
            <a:extLst>
              <a:ext uri="{FF2B5EF4-FFF2-40B4-BE49-F238E27FC236}">
                <a16:creationId xmlns:a16="http://schemas.microsoft.com/office/drawing/2014/main" xmlns="" id="{FD972878-048A-4180-AA3A-89205931A7F6}"/>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9052" b="19052"/>
          <a:stretch>
            <a:fillRect/>
          </a:stretch>
        </p:blipFill>
        <p:spPr>
          <a:xfrm>
            <a:off x="1154955" y="685799"/>
            <a:ext cx="11037045" cy="4681525"/>
          </a:xfrm>
        </p:spPr>
      </p:pic>
      <p:sp>
        <p:nvSpPr>
          <p:cNvPr id="4" name="Text Placeholder 3">
            <a:extLst>
              <a:ext uri="{FF2B5EF4-FFF2-40B4-BE49-F238E27FC236}">
                <a16:creationId xmlns:a16="http://schemas.microsoft.com/office/drawing/2014/main" xmlns="" id="{2D9B78E1-F7FE-47FD-A55B-58C9F58115E4}"/>
              </a:ext>
            </a:extLst>
          </p:cNvPr>
          <p:cNvSpPr>
            <a:spLocks noGrp="1"/>
          </p:cNvSpPr>
          <p:nvPr>
            <p:ph type="body" sz="half" idx="2"/>
          </p:nvPr>
        </p:nvSpPr>
        <p:spPr/>
        <p:txBody>
          <a:bodyPr>
            <a:noAutofit/>
          </a:bodyPr>
          <a:lstStyle/>
          <a:p>
            <a:r>
              <a:rPr lang="en-CA" sz="3200" dirty="0"/>
              <a:t>A purpose-built residential campus promising livelihood and education.</a:t>
            </a:r>
          </a:p>
        </p:txBody>
      </p:sp>
    </p:spTree>
    <p:extLst>
      <p:ext uri="{BB962C8B-B14F-4D97-AF65-F5344CB8AC3E}">
        <p14:creationId xmlns:p14="http://schemas.microsoft.com/office/powerpoint/2010/main" val="3992897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p 2.png"/>
          <p:cNvPicPr>
            <a:picLocks noChangeAspect="1"/>
          </p:cNvPicPr>
          <p:nvPr/>
        </p:nvPicPr>
        <p:blipFill>
          <a:blip r:embed="rId2"/>
          <a:stretch>
            <a:fillRect/>
          </a:stretch>
        </p:blipFill>
        <p:spPr>
          <a:xfrm rot="16200000">
            <a:off x="1438277" y="-1143000"/>
            <a:ext cx="6858000" cy="914400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ap 1.png"/>
          <p:cNvPicPr>
            <a:picLocks noChangeAspect="1"/>
          </p:cNvPicPr>
          <p:nvPr/>
        </p:nvPicPr>
        <p:blipFill>
          <a:blip r:embed="rId2"/>
          <a:stretch>
            <a:fillRect/>
          </a:stretch>
        </p:blipFill>
        <p:spPr>
          <a:xfrm rot="16200000">
            <a:off x="1434967" y="-1143000"/>
            <a:ext cx="6858000" cy="9144000"/>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xmlns=""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133</TotalTime>
  <Words>425</Words>
  <Application>Microsoft Macintosh PowerPoint</Application>
  <PresentationFormat>Custom</PresentationFormat>
  <Paragraphs>34</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Ion</vt:lpstr>
      <vt:lpstr>SOS Child Home, Multan</vt:lpstr>
      <vt:lpstr>Current Projects of  SOS Children’s Village Multan</vt:lpstr>
      <vt:lpstr>SOS Child Home A new endeavor of SOS Children’s Village of Multan</vt:lpstr>
      <vt:lpstr>Why SOS Child Home? A new endeavor of SOS Children’s Village of Multan</vt:lpstr>
      <vt:lpstr>What is SOS Child Home?</vt:lpstr>
      <vt:lpstr>SOS Child Home A new endeavor of SOS Children’s Village of Multan</vt:lpstr>
      <vt:lpstr>PowerPoint Presentation</vt:lpstr>
      <vt:lpstr>PowerPoint Presentation</vt:lpstr>
      <vt:lpstr>PowerPoint Presentation</vt:lpstr>
      <vt:lpstr>PowerPoint Presentation</vt:lpstr>
      <vt:lpstr>For more information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SOS Child Home</dc:title>
  <dc:creator>Ayesha Najeeb</dc:creator>
  <cp:lastModifiedBy>Mac</cp:lastModifiedBy>
  <cp:revision>22</cp:revision>
  <dcterms:created xsi:type="dcterms:W3CDTF">2019-02-18T16:15:45Z</dcterms:created>
  <dcterms:modified xsi:type="dcterms:W3CDTF">2020-02-18T11:14:20Z</dcterms:modified>
</cp:coreProperties>
</file>

<file path=docProps/thumbnail.jpeg>
</file>